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81" r:id="rId4"/>
    <p:sldId id="277" r:id="rId5"/>
    <p:sldId id="280" r:id="rId6"/>
    <p:sldId id="283" r:id="rId7"/>
    <p:sldId id="278" r:id="rId8"/>
    <p:sldId id="258" r:id="rId9"/>
    <p:sldId id="264" r:id="rId10"/>
    <p:sldId id="288" r:id="rId11"/>
    <p:sldId id="290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E87"/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396" autoAdjust="0"/>
  </p:normalViewPr>
  <p:slideViewPr>
    <p:cSldViewPr>
      <p:cViewPr varScale="1">
        <p:scale>
          <a:sx n="89" d="100"/>
          <a:sy n="89" d="100"/>
        </p:scale>
        <p:origin x="22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866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627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Title I Parent Meeting Powerpoint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5" y="1"/>
            <a:ext cx="3037626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Attachment 4</a:t>
            </a:r>
          </a:p>
          <a:p>
            <a:pPr>
              <a:defRPr/>
            </a:pPr>
            <a:r>
              <a:rPr lang="en-US" dirty="0"/>
              <a:t>Page </a:t>
            </a:r>
            <a:fld id="{766CAE3C-DE71-49FC-8E0F-DC3A7021C8C3}" type="slidenum">
              <a:rPr lang="en-US"/>
              <a:pPr>
                <a:defRPr/>
              </a:pPr>
              <a:t>‹#›</a:t>
            </a:fld>
            <a:r>
              <a:rPr lang="en-US" dirty="0"/>
              <a:t> of 4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421"/>
            <a:ext cx="3037627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5" y="8831421"/>
            <a:ext cx="3037626" cy="464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E157439-DE91-4E11-A078-B181CA93F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705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627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Title I Parent Meeting Powerpoint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172" y="1"/>
            <a:ext cx="3037627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61" y="4416510"/>
            <a:ext cx="5607679" cy="418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823"/>
            <a:ext cx="3037627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172" y="8829823"/>
            <a:ext cx="3037627" cy="46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fld id="{C1BADE77-19EB-47C1-BF94-979D9EE3CD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4324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Title I Parent Meeting Powerpoint 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7C6288-6764-4C32-8E4F-B227639153BD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3329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C0D57-A172-4942-95DF-1E5597416A9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9281B-F73E-4990-A44D-E53AB99796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7364C-9B12-465E-A2D4-0AA53625C4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53249-4859-4532-9096-9126A69234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462D2B-5802-4263-8FC6-3458DCC4BE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DCAE46-D700-4712-BD7D-59DF0A2A87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44A56-4D7B-4DA5-96C5-F4DC6B76C2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CB9C4-4D00-43CF-9421-7D257F59C84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5A20F4-4267-4853-83F2-36875024389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17520-C9F1-4394-BF6C-51FF342A1C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DB1103-E5F6-4D4E-B9FD-C0662C52E5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942AE-10DC-4AF9-B683-02581B07BE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135F400-EA21-43D6-B44E-7D34FDC0B9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Annual Title I Parent Meeting</a:t>
            </a:r>
          </a:p>
        </p:txBody>
      </p:sp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BDC735C-931C-430A-9008-DE808EB32246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514600"/>
            <a:ext cx="7696200" cy="3505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dirty="0" smtClean="0"/>
              <a:t>The Parent - School Compact describes the responsibilities of the school, the parent, and the student for improved student achievement.  Our Parent – School Compact is available on our website.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r>
              <a:rPr lang="en-US" dirty="0"/>
              <a:t>Developed in collaboration among parents, teachers and </a:t>
            </a:r>
            <a:r>
              <a:rPr lang="en-US" dirty="0" smtClean="0"/>
              <a:t>students</a:t>
            </a:r>
            <a:endParaRPr lang="en-US" dirty="0"/>
          </a:p>
          <a:p>
            <a:r>
              <a:rPr lang="en-US" dirty="0"/>
              <a:t>Updated </a:t>
            </a:r>
            <a:r>
              <a:rPr lang="en-US" dirty="0" smtClean="0"/>
              <a:t>periodically</a:t>
            </a:r>
            <a:endParaRPr lang="en-US" dirty="0"/>
          </a:p>
          <a:p>
            <a:r>
              <a:rPr lang="en-US" dirty="0"/>
              <a:t>Distributed with site Title I Parent Involvement </a:t>
            </a:r>
            <a:r>
              <a:rPr lang="en-US" dirty="0" smtClean="0"/>
              <a:t>Policy</a:t>
            </a:r>
            <a:endParaRPr lang="en-US" dirty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B30DE4-AFA7-43C4-8765-19834B80F466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68707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Our Parent - School Compact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C90F9B5-E214-4AF2-B650-D29DC14B3082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68707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Questions and Answers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05000"/>
            <a:ext cx="7696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What is Title I?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Parent Rights under Title I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Parent Involvement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School Achievement Data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Title I Funds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Title I Parent Involvement Policy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Parent - School Compact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A8F8D8-01EE-41DB-B185-2C2A164FE741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1700" y="381000"/>
            <a:ext cx="68707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Agenda 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  <p:bldP spid="48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438400"/>
            <a:ext cx="7696200" cy="3810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	Title I is a program that provides additional academic support and learning opportunities for students at schools with high percentages of socioeconomically disadvantaged children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 smtClean="0"/>
              <a:t>The program is intended to help ensure that all students meet state academic standards.</a:t>
            </a: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6BAE95-4030-40A5-BCAF-3D6C8A71E530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977900" y="381000"/>
            <a:ext cx="68707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What is Title 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68707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Goals of Title I</a:t>
            </a:r>
          </a:p>
        </p:txBody>
      </p:sp>
      <p:sp>
        <p:nvSpPr>
          <p:cNvPr id="61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7683E57-946C-40C0-938A-F2C4CA416002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157288" y="2667000"/>
            <a:ext cx="7224712" cy="28956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sz="3200" dirty="0" smtClean="0"/>
              <a:t>Increase academic achievement</a:t>
            </a:r>
          </a:p>
          <a:p>
            <a:pPr eaLnBrk="1" hangingPunct="1"/>
            <a:r>
              <a:rPr lang="en-US" sz="3200" dirty="0" smtClean="0"/>
              <a:t>Provide direct instructional support to students.</a:t>
            </a:r>
          </a:p>
          <a:p>
            <a:pPr eaLnBrk="1" hangingPunct="1"/>
            <a:r>
              <a:rPr lang="en-US" sz="3200" dirty="0" smtClean="0"/>
              <a:t>Provide professional development for teachers.</a:t>
            </a:r>
          </a:p>
          <a:p>
            <a:pPr eaLnBrk="1" hangingPunct="1"/>
            <a:r>
              <a:rPr lang="en-US" sz="3200" dirty="0" smtClean="0"/>
              <a:t>Promote parent education and involvement.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514600"/>
            <a:ext cx="83058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Ask for meetings and trainings.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800" dirty="0" smtClean="0"/>
              <a:t>Review the res</a:t>
            </a:r>
            <a:r>
              <a:rPr lang="en-US" sz="2800" dirty="0" smtClean="0">
                <a:solidFill>
                  <a:srgbClr val="073E87"/>
                </a:solidFill>
              </a:rPr>
              <a:t>u</a:t>
            </a:r>
            <a:r>
              <a:rPr lang="en-US" sz="2800" dirty="0" smtClean="0"/>
              <a:t>lts of </a:t>
            </a:r>
            <a:r>
              <a:rPr lang="en-US" sz="2800" dirty="0" smtClean="0">
                <a:solidFill>
                  <a:srgbClr val="073E87"/>
                </a:solidFill>
              </a:rPr>
              <a:t>annual</a:t>
            </a:r>
            <a:r>
              <a:rPr lang="en-US" sz="2800" dirty="0" smtClean="0"/>
              <a:t> parent involvement effectiveness survey.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800" dirty="0" smtClean="0"/>
              <a:t>Review the school’s achievement data.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800" dirty="0" smtClean="0"/>
              <a:t>Review and modify the Title I Parent Involvement Policy and Parent - School Compact.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68707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Parent 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438400"/>
            <a:ext cx="7848600" cy="3886200"/>
          </a:xfrm>
        </p:spPr>
        <p:txBody>
          <a:bodyPr/>
          <a:lstStyle/>
          <a:p>
            <a:pPr lvl="0"/>
            <a:r>
              <a:rPr lang="en-US" sz="1600" dirty="0" smtClean="0">
                <a:solidFill>
                  <a:srgbClr val="073E87"/>
                </a:solidFill>
              </a:rPr>
              <a:t>Volunteer Opportunities</a:t>
            </a:r>
          </a:p>
          <a:p>
            <a:pPr lvl="0"/>
            <a:r>
              <a:rPr lang="en-US" sz="1600" dirty="0">
                <a:solidFill>
                  <a:srgbClr val="073E87"/>
                </a:solidFill>
              </a:rPr>
              <a:t>Monthly Newsletters</a:t>
            </a:r>
          </a:p>
          <a:p>
            <a:pPr lvl="0"/>
            <a:r>
              <a:rPr lang="en-US" sz="1600" dirty="0" smtClean="0">
                <a:solidFill>
                  <a:srgbClr val="073E87"/>
                </a:solidFill>
              </a:rPr>
              <a:t>Monthly Parent Group to keep parents informed about school events</a:t>
            </a:r>
          </a:p>
          <a:p>
            <a:pPr lvl="0"/>
            <a:r>
              <a:rPr lang="en-US" sz="1600" dirty="0" smtClean="0">
                <a:solidFill>
                  <a:srgbClr val="073E87"/>
                </a:solidFill>
              </a:rPr>
              <a:t>Title I </a:t>
            </a:r>
            <a:r>
              <a:rPr lang="en-US" sz="1600" dirty="0">
                <a:solidFill>
                  <a:srgbClr val="073E87"/>
                </a:solidFill>
              </a:rPr>
              <a:t>Meeting to discussing current student assessment data and student progress </a:t>
            </a:r>
          </a:p>
          <a:p>
            <a:r>
              <a:rPr lang="en-US" sz="1600" dirty="0" smtClean="0">
                <a:solidFill>
                  <a:srgbClr val="073E87"/>
                </a:solidFill>
              </a:rPr>
              <a:t>Please check the school’s website and Facebook page for all upcoming events</a:t>
            </a:r>
            <a:endParaRPr lang="en-US" sz="1600" dirty="0">
              <a:solidFill>
                <a:srgbClr val="073E87"/>
              </a:solidFill>
            </a:endParaRPr>
          </a:p>
          <a:p>
            <a:pPr lvl="0"/>
            <a:r>
              <a:rPr lang="en-US" sz="1600" dirty="0" smtClean="0">
                <a:solidFill>
                  <a:srgbClr val="073E87"/>
                </a:solidFill>
              </a:rPr>
              <a:t>Scheduled Parent / Teachers conferences, as well as additional conference when needed </a:t>
            </a:r>
          </a:p>
          <a:p>
            <a:r>
              <a:rPr lang="en-US" sz="1600" dirty="0" smtClean="0">
                <a:solidFill>
                  <a:srgbClr val="073E87"/>
                </a:solidFill>
              </a:rPr>
              <a:t>Parental </a:t>
            </a:r>
            <a:r>
              <a:rPr lang="en-US" sz="1600" dirty="0">
                <a:solidFill>
                  <a:srgbClr val="073E87"/>
                </a:solidFill>
              </a:rPr>
              <a:t>input from the parent meetings </a:t>
            </a:r>
            <a:r>
              <a:rPr lang="en-US" sz="1600" dirty="0" smtClean="0">
                <a:solidFill>
                  <a:srgbClr val="073E87"/>
                </a:solidFill>
              </a:rPr>
              <a:t>will </a:t>
            </a:r>
            <a:r>
              <a:rPr lang="en-US" sz="1600" dirty="0">
                <a:solidFill>
                  <a:srgbClr val="073E87"/>
                </a:solidFill>
              </a:rPr>
              <a:t>be shared </a:t>
            </a:r>
            <a:endParaRPr lang="en-US" sz="1600" dirty="0" smtClean="0">
              <a:solidFill>
                <a:srgbClr val="073E87"/>
              </a:solidFill>
            </a:endParaRPr>
          </a:p>
          <a:p>
            <a:r>
              <a:rPr lang="en-US" sz="1600" dirty="0" smtClean="0">
                <a:solidFill>
                  <a:srgbClr val="073E87"/>
                </a:solidFill>
              </a:rPr>
              <a:t>Parent Communication </a:t>
            </a:r>
            <a:r>
              <a:rPr lang="en-US" sz="1600" dirty="0">
                <a:solidFill>
                  <a:srgbClr val="073E87"/>
                </a:solidFill>
              </a:rPr>
              <a:t>B</a:t>
            </a:r>
            <a:r>
              <a:rPr lang="en-US" sz="1600" dirty="0" smtClean="0">
                <a:solidFill>
                  <a:srgbClr val="073E87"/>
                </a:solidFill>
              </a:rPr>
              <a:t>ulletin </a:t>
            </a:r>
            <a:r>
              <a:rPr lang="en-US" sz="1600" dirty="0">
                <a:solidFill>
                  <a:srgbClr val="073E87"/>
                </a:solidFill>
              </a:rPr>
              <a:t>B</a:t>
            </a:r>
            <a:r>
              <a:rPr lang="en-US" sz="1600" dirty="0" smtClean="0">
                <a:solidFill>
                  <a:srgbClr val="073E87"/>
                </a:solidFill>
              </a:rPr>
              <a:t>oard</a:t>
            </a:r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61722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84AA43C-5941-47F8-BF53-7980B8C917EA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838200"/>
            <a:ext cx="6870700" cy="1295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Parental Involvement</a:t>
            </a:r>
            <a:br>
              <a:rPr lang="en-US" sz="3200" dirty="0" smtClean="0"/>
            </a:b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514600"/>
            <a:ext cx="8458200" cy="2971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100" dirty="0" smtClean="0"/>
              <a:t>The school analyzes OAA and NWEA results and review Annual Measurable Objectives.</a:t>
            </a:r>
          </a:p>
          <a:p>
            <a:pPr eaLnBrk="1" hangingPunct="1"/>
            <a:r>
              <a:rPr lang="en-US" sz="3100" dirty="0" smtClean="0"/>
              <a:t>The school uses the data to align curriculum to state and district academic standards.</a:t>
            </a:r>
          </a:p>
          <a:p>
            <a:pPr eaLnBrk="1" hangingPunct="1"/>
            <a:r>
              <a:rPr lang="en-US" sz="3100" dirty="0" smtClean="0"/>
              <a:t>The school adjusts instructional practices based on the findings of the assessment data.</a:t>
            </a:r>
          </a:p>
          <a:p>
            <a:pPr eaLnBrk="1" hangingPunct="1"/>
            <a:endParaRPr lang="en-US" sz="3000" dirty="0" smtClean="0"/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DDFA1DC-E877-473D-9BAA-CE79DA31E6C6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68707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School</a:t>
            </a:r>
            <a:r>
              <a:rPr lang="en-US" sz="4000" dirty="0" smtClean="0"/>
              <a:t> Achievement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54100" y="685800"/>
            <a:ext cx="68707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Title I Funds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2000" dirty="0" smtClean="0"/>
          </a:p>
        </p:txBody>
      </p:sp>
      <p:sp>
        <p:nvSpPr>
          <p:cNvPr id="14340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2514600"/>
            <a:ext cx="6553200" cy="27432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Allocated on basis of number of students eligible for free/reduced lunch.  Our school receives Title I funds.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One percent of a school’s total Title I budget is for parent involvement activities.</a:t>
            </a:r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Funds must supplement, not supplant, district funds.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43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5AD1F14-3F80-4EE5-B01D-06B7CA79D48F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Every Title I school, in collaboration with parents, MUST </a:t>
            </a:r>
            <a:r>
              <a:rPr lang="en-US" u="sng" dirty="0" smtClean="0"/>
              <a:t>prepare a site level parent involvement policy</a:t>
            </a:r>
            <a:r>
              <a:rPr lang="en-US" dirty="0" smtClean="0"/>
              <a:t>. Our policy can be found on the website.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1485900" algn="l"/>
              </a:tabLst>
            </a:pPr>
            <a:r>
              <a:rPr lang="en-US" dirty="0" smtClean="0"/>
              <a:t>	The Parent Involvement Policy describes how the school will involve the parents in an organized, ongoing, and timely way the planning, review, and improvement of the Title I program at the school.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FFA8751-36C8-462D-9F94-A6F7C096D51F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848600" cy="12192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Our Title I Parent </a:t>
            </a:r>
            <a:br>
              <a:rPr lang="en-US" dirty="0" smtClean="0"/>
            </a:br>
            <a:r>
              <a:rPr lang="en-US" dirty="0" smtClean="0"/>
              <a:t>Involvement Policy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6635</TotalTime>
  <Words>289</Words>
  <Application>Microsoft Office PowerPoint</Application>
  <PresentationFormat>On-screen Show (4:3)</PresentationFormat>
  <Paragraphs>65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Narrow</vt:lpstr>
      <vt:lpstr>Candara</vt:lpstr>
      <vt:lpstr>Comic Sans MS</vt:lpstr>
      <vt:lpstr>Symbol</vt:lpstr>
      <vt:lpstr>Times New Roman</vt:lpstr>
      <vt:lpstr>Waveform</vt:lpstr>
      <vt:lpstr>Annual Title I Parent Meeting</vt:lpstr>
      <vt:lpstr>Agenda  </vt:lpstr>
      <vt:lpstr>What is Title I?</vt:lpstr>
      <vt:lpstr>Goals of Title I</vt:lpstr>
      <vt:lpstr>Parent Rights</vt:lpstr>
      <vt:lpstr>Parental Involvement </vt:lpstr>
      <vt:lpstr>School Achievement Data</vt:lpstr>
      <vt:lpstr>Title I Funds </vt:lpstr>
      <vt:lpstr>Our Title I Parent  Involvement Policy </vt:lpstr>
      <vt:lpstr>Our Parent - School Compact</vt:lpstr>
      <vt:lpstr>Questions and Answers</vt:lpstr>
    </vt:vector>
  </TitlesOfParts>
  <Company>FUSD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Title 1 Parent Meeting</dc:title>
  <dc:creator>FUSD</dc:creator>
  <cp:lastModifiedBy>Kim Barcas</cp:lastModifiedBy>
  <cp:revision>91</cp:revision>
  <cp:lastPrinted>2012-07-25T20:22:02Z</cp:lastPrinted>
  <dcterms:created xsi:type="dcterms:W3CDTF">2001-01-16T19:21:27Z</dcterms:created>
  <dcterms:modified xsi:type="dcterms:W3CDTF">2017-07-26T19:36:17Z</dcterms:modified>
</cp:coreProperties>
</file>